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60" r:id="rId4"/>
    <p:sldId id="274" r:id="rId5"/>
    <p:sldId id="261" r:id="rId6"/>
    <p:sldId id="262" r:id="rId7"/>
    <p:sldId id="263" r:id="rId8"/>
    <p:sldId id="265" r:id="rId9"/>
    <p:sldId id="266" r:id="rId10"/>
    <p:sldId id="272" r:id="rId11"/>
    <p:sldId id="273" r:id="rId12"/>
    <p:sldId id="267" r:id="rId13"/>
    <p:sldId id="25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профилактики суицидального поведения среди студентов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448272"/>
          </a:xfrm>
        </p:spPr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Бачинина М.А</a:t>
            </a:r>
          </a:p>
          <a:p>
            <a:pPr algn="r"/>
            <a:r>
              <a:rPr lang="ru-RU" dirty="0" smtClean="0"/>
              <a:t>Психолог УВВР</a:t>
            </a:r>
          </a:p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г. Екатеринбург, 2016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Первичная профилактика суицида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 . Интенсивная эмоциональная привязанность к значимым близким. Умение устанавливать и поддерживать отношения доверия и поддержки с людьми.</a:t>
            </a:r>
          </a:p>
          <a:p>
            <a:pPr>
              <a:buNone/>
            </a:pPr>
            <a:r>
              <a:rPr lang="ru-RU" dirty="0" smtClean="0"/>
              <a:t>2. Умение заботиться о себе и о своих близких. </a:t>
            </a:r>
          </a:p>
          <a:p>
            <a:pPr>
              <a:buNone/>
            </a:pPr>
            <a:r>
              <a:rPr lang="ru-RU" dirty="0" smtClean="0"/>
              <a:t>3. Выраженное чувство долга, обязательность.</a:t>
            </a:r>
          </a:p>
          <a:p>
            <a:pPr>
              <a:buNone/>
            </a:pPr>
            <a:r>
              <a:rPr lang="ru-RU" dirty="0" smtClean="0"/>
              <a:t>4. Внимание к своему здоровью, боязнь причинения себе физического страдания и вреда.</a:t>
            </a:r>
          </a:p>
          <a:p>
            <a:pPr>
              <a:buNone/>
            </a:pPr>
            <a:r>
              <a:rPr lang="ru-RU" dirty="0" smtClean="0"/>
              <a:t>5. Представление о позорности или греховности суицида, признание важности общественного мнения.</a:t>
            </a:r>
          </a:p>
          <a:p>
            <a:pPr>
              <a:buNone/>
            </a:pPr>
            <a:r>
              <a:rPr lang="ru-RU" dirty="0" smtClean="0"/>
              <a:t>6 Представления о неиспользованных жизненных возможностях.</a:t>
            </a:r>
          </a:p>
          <a:p>
            <a:pPr>
              <a:buNone/>
            </a:pPr>
            <a:r>
              <a:rPr lang="ru-RU" dirty="0" smtClean="0"/>
              <a:t>7 Наличие творческих планов, тенденций, </a:t>
            </a:r>
            <a:r>
              <a:rPr lang="ru-RU" dirty="0" smtClean="0"/>
              <a:t>замыслов.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8. Наличие эстетических критериев в мышлении (нежелание выглядеть некрасивым даже после смерти).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беседы со студентами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Что происходит  на экране? Что чувствуют герои? С чем связаны эти чувства?</a:t>
            </a:r>
          </a:p>
          <a:p>
            <a:r>
              <a:rPr lang="ru-RU" dirty="0" smtClean="0"/>
              <a:t>2. Бывали ли подобные ситуации в жизни ваших знакомых?</a:t>
            </a:r>
          </a:p>
          <a:p>
            <a:r>
              <a:rPr lang="ru-RU" dirty="0" smtClean="0"/>
              <a:t>3. Что можно посоветовать человеку, попавшему в трудную жизненную ситуацию?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Куда обращаться за помощью?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штатный психолог,</a:t>
            </a:r>
          </a:p>
          <a:p>
            <a:pPr lvl="0"/>
            <a:r>
              <a:rPr lang="ru-RU" dirty="0" smtClean="0"/>
              <a:t>специалисты, работающие на телефонах доверия центров кризисной психологической </a:t>
            </a:r>
            <a:r>
              <a:rPr lang="ru-RU" dirty="0" smtClean="0"/>
              <a:t>помощи,</a:t>
            </a:r>
            <a:endParaRPr lang="ru-RU" dirty="0" smtClean="0"/>
          </a:p>
          <a:p>
            <a:pPr lvl="0"/>
            <a:r>
              <a:rPr lang="ru-RU" dirty="0" smtClean="0"/>
              <a:t>частный психотерапевт или психолог,</a:t>
            </a:r>
          </a:p>
          <a:p>
            <a:pPr lvl="0"/>
            <a:r>
              <a:rPr lang="ru-RU" dirty="0" smtClean="0"/>
              <a:t>психиатрическая служба, психоневрологический диспансер,</a:t>
            </a:r>
          </a:p>
          <a:p>
            <a:pPr lvl="0"/>
            <a:r>
              <a:rPr lang="ru-RU" dirty="0" smtClean="0"/>
              <a:t>приемное отделение Скорой помощи,</a:t>
            </a:r>
          </a:p>
          <a:p>
            <a:pPr lvl="0"/>
            <a:r>
              <a:rPr lang="ru-RU" dirty="0" smtClean="0"/>
              <a:t>духовник или священник.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Телефоны доверия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385-73-83, </a:t>
            </a:r>
            <a:r>
              <a:rPr lang="ru-RU" sz="3100" dirty="0" smtClean="0"/>
              <a:t>Форпост</a:t>
            </a:r>
            <a:endParaRPr lang="ru-RU" sz="3100" b="1" dirty="0" smtClean="0"/>
          </a:p>
          <a:p>
            <a:r>
              <a:rPr lang="ru-RU" sz="3100" b="1" dirty="0" smtClean="0"/>
              <a:t>8-800-2000-122 –</a:t>
            </a:r>
            <a:r>
              <a:rPr lang="ru-RU" sz="3100" dirty="0" smtClean="0"/>
              <a:t> дети, родители и подростки</a:t>
            </a:r>
          </a:p>
          <a:p>
            <a:r>
              <a:rPr lang="ru-RU" sz="3100" b="1" dirty="0" smtClean="0"/>
              <a:t>371-03-03 -</a:t>
            </a:r>
            <a:r>
              <a:rPr lang="ru-RU" sz="3100" dirty="0" smtClean="0"/>
              <a:t> телефон доверия экстренной психологической помощи</a:t>
            </a:r>
          </a:p>
          <a:p>
            <a:r>
              <a:rPr lang="ru-RU" sz="3100" b="1" dirty="0" smtClean="0"/>
              <a:t>8 800 300-11-00</a:t>
            </a:r>
            <a:r>
              <a:rPr lang="ru-RU" sz="3100" dirty="0" smtClean="0"/>
              <a:t> – круглосуточный бесплатный телефон психологической помощи министерства здравоохранения Свердловской области (Клиника неврозов «Сосновый бор») </a:t>
            </a:r>
          </a:p>
          <a:p>
            <a:r>
              <a:rPr lang="ru-RU" sz="3100" b="1" dirty="0" smtClean="0"/>
              <a:t>8 499 216-50-50 – Москва </a:t>
            </a:r>
            <a:r>
              <a:rPr lang="ru-RU" sz="3100" dirty="0" smtClean="0"/>
              <a:t>экстренная психологическая помощь МЧС России (оплата только за межгород)</a:t>
            </a:r>
          </a:p>
          <a:p>
            <a:r>
              <a:rPr lang="ru-RU" sz="3100" b="1" dirty="0" smtClean="0"/>
              <a:t>8 343 312-99-99 – Екатеринбург </a:t>
            </a:r>
            <a:r>
              <a:rPr lang="ru-RU" sz="3100" dirty="0" smtClean="0"/>
              <a:t>экстренная психологическая помощь МЧС России (оплата только за межгород)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968552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Общие сведения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Суицид</a:t>
            </a:r>
            <a:r>
              <a:rPr lang="ru-RU" dirty="0" smtClean="0"/>
              <a:t> – умышленное самоповреждение со смертельным исходом, (лишение себя жизни).</a:t>
            </a:r>
          </a:p>
          <a:p>
            <a:pPr algn="just"/>
            <a:r>
              <a:rPr lang="ru-RU" b="1" dirty="0" smtClean="0"/>
              <a:t>Суицидальная попытка </a:t>
            </a:r>
            <a:r>
              <a:rPr lang="ru-RU" dirty="0" smtClean="0"/>
              <a:t>– это действие с </a:t>
            </a:r>
            <a:r>
              <a:rPr lang="ru-RU" dirty="0" err="1" smtClean="0"/>
              <a:t>нефатальным</a:t>
            </a:r>
            <a:r>
              <a:rPr lang="ru-RU" dirty="0" smtClean="0"/>
              <a:t> результатом, когда индивид намеренно с целью изменения ситуации начинает необычное поведение, посредством которого без вмешательства других вызывает самоповреждение или преднамеренно принимает лекарство в дозе, превышающей предписанную.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Типы суицидального поведения: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Демонстративное поведение</a:t>
            </a:r>
            <a:r>
              <a:rPr lang="ru-RU" dirty="0" smtClean="0"/>
              <a:t> (способы суицидального поведения чаще всего проявляются в виде порезов вен, отравления неядовитыми лекарствами, изображения повешения).  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Аффективное суицидальное поведение</a:t>
            </a:r>
            <a:r>
              <a:rPr lang="ru-RU" dirty="0" smtClean="0"/>
              <a:t> (прибегают к попыткам повешения, отравлению токсичными и сильнодействующими препаратами).  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Истинное суицидальное поведение</a:t>
            </a:r>
            <a:r>
              <a:rPr lang="ru-RU" dirty="0" smtClean="0"/>
              <a:t> (чаще прибегают к повешению).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восприятия жизненной ситуации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Негативные </a:t>
            </a:r>
            <a:r>
              <a:rPr lang="ru-RU" dirty="0" smtClean="0"/>
              <a:t>мысли.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Нарушение чувства </a:t>
            </a:r>
            <a:r>
              <a:rPr lang="ru-RU" dirty="0" smtClean="0"/>
              <a:t>времени.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Искажение образа «Я</a:t>
            </a:r>
            <a:r>
              <a:rPr lang="ru-RU" dirty="0" smtClean="0"/>
              <a:t>».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Эмоциональная непереносимость </a:t>
            </a:r>
            <a:r>
              <a:rPr lang="ru-RU" dirty="0" smtClean="0"/>
              <a:t>ситуации.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Концепция утраты.</a:t>
            </a:r>
          </a:p>
          <a:p>
            <a:pPr marL="624078" indent="-514350">
              <a:buAutoNum type="arabicPeriod"/>
            </a:pPr>
            <a:r>
              <a:rPr lang="ru-RU" dirty="0" smtClean="0"/>
              <a:t>Жестокий окружающий мир.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Мотивы суицидального поведения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Неудачная любовь.</a:t>
            </a:r>
          </a:p>
          <a:p>
            <a:r>
              <a:rPr lang="ru-RU" dirty="0" smtClean="0"/>
              <a:t>Семейные конфликты.</a:t>
            </a:r>
          </a:p>
          <a:p>
            <a:r>
              <a:rPr lang="ru-RU" dirty="0" smtClean="0"/>
              <a:t>Конфликты со сверстниками и друзьями.</a:t>
            </a:r>
          </a:p>
          <a:p>
            <a:r>
              <a:rPr lang="ru-RU" dirty="0" smtClean="0"/>
              <a:t>Неуспехи в учебе, низкий уровень адаптации в учебном заведении.</a:t>
            </a:r>
          </a:p>
          <a:p>
            <a:r>
              <a:rPr lang="ru-RU" dirty="0" smtClean="0"/>
              <a:t>Душевные страдания.</a:t>
            </a:r>
          </a:p>
          <a:p>
            <a:r>
              <a:rPr lang="ru-RU" dirty="0" smtClean="0"/>
              <a:t>Демонстративное поведение с суицидальными намерениями, повлекшие за собой смерть (демонстративный суицид).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Мотивы суицидального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Бестактное поведение отдельных педагогов (психологическое насилие), конфликты с преподавателями.</a:t>
            </a:r>
          </a:p>
          <a:p>
            <a:r>
              <a:rPr lang="ru-RU" dirty="0" smtClean="0"/>
              <a:t> Боязнь плохой оценки на экзамене (зачете), страх перед отчислением из ОУ.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Аддиктивное</a:t>
            </a:r>
            <a:r>
              <a:rPr lang="ru-RU" dirty="0" smtClean="0"/>
              <a:t> поведение. Алкогольная или наркотическая зависимость.  </a:t>
            </a:r>
          </a:p>
          <a:p>
            <a:r>
              <a:rPr lang="ru-RU" dirty="0" smtClean="0"/>
              <a:t> Суицид в состоянии алкогольного или наркотического опьянения.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Признаки суицидального поведения  студентов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Словесные признаки </a:t>
            </a:r>
            <a:r>
              <a:rPr lang="ru-RU" i="1" dirty="0" smtClean="0"/>
              <a:t>(прямо или косвенно сообщает о своем намерении)</a:t>
            </a:r>
          </a:p>
          <a:p>
            <a:r>
              <a:rPr lang="ru-RU" dirty="0" smtClean="0"/>
              <a:t>Поведенческие признаки </a:t>
            </a:r>
            <a:r>
              <a:rPr lang="ru-RU" i="1" dirty="0" smtClean="0"/>
              <a:t>(Демонстрирует радикальные перемены в поведении)</a:t>
            </a:r>
          </a:p>
          <a:p>
            <a:r>
              <a:rPr lang="ru-RU" dirty="0" smtClean="0"/>
              <a:t>Ситуационные признаки </a:t>
            </a:r>
            <a:r>
              <a:rPr lang="ru-RU" i="1" dirty="0" smtClean="0"/>
              <a:t>(социальная изоляция, ощущение себя жертвой, предпринимал раньше попытки самоубийства, перенёс тяжелую потерю)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 fontScale="90000"/>
          </a:bodyPr>
          <a:lstStyle/>
          <a:p>
            <a:pPr lvl="1" algn="ctr"/>
            <a:r>
              <a:rPr lang="ru-RU" sz="3600" b="1" dirty="0"/>
              <a:t>Основные антисуицидальные факторы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b="1" dirty="0"/>
              <a:t> 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Гармоничные отношения </a:t>
            </a:r>
            <a:r>
              <a:rPr lang="ru-RU" dirty="0" smtClean="0"/>
              <a:t>между членами семьи; поддержка со стороны семьи; </a:t>
            </a:r>
          </a:p>
          <a:p>
            <a:pPr lvl="0"/>
            <a:r>
              <a:rPr lang="ru-RU" dirty="0" smtClean="0"/>
              <a:t>Уверенность учащегося </a:t>
            </a:r>
            <a:r>
              <a:rPr lang="ru-RU" dirty="0" smtClean="0"/>
              <a:t>в себе, в своих силах, убежденность в способности достижения жизненных целей; умение общаться со сверстниками и  взрослыми;</a:t>
            </a:r>
          </a:p>
          <a:p>
            <a:pPr lvl="0"/>
            <a:r>
              <a:rPr lang="ru-RU" dirty="0" smtClean="0"/>
              <a:t>Умение  обращаться  </a:t>
            </a:r>
            <a:r>
              <a:rPr lang="ru-RU" dirty="0" smtClean="0"/>
              <a:t>за  помощью  при  возникновении  трудностей;</a:t>
            </a:r>
          </a:p>
          <a:p>
            <a:pPr lvl="0"/>
            <a:r>
              <a:rPr lang="ru-RU" dirty="0" smtClean="0"/>
              <a:t>Умение  обращаться  </a:t>
            </a:r>
            <a:r>
              <a:rPr lang="ru-RU" dirty="0" smtClean="0"/>
              <a:t>за  помощью  к  взрослым  при  необходимости </a:t>
            </a:r>
          </a:p>
          <a:p>
            <a:pPr lvl="0"/>
            <a:r>
              <a:rPr lang="ru-RU" dirty="0" smtClean="0"/>
              <a:t>Принятия важных </a:t>
            </a:r>
            <a:r>
              <a:rPr lang="ru-RU" dirty="0" smtClean="0"/>
              <a:t>решений; открытость мнению и опыту других людей;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антисуицидальные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Открытость ко </a:t>
            </a:r>
            <a:r>
              <a:rPr lang="ru-RU" dirty="0" smtClean="0"/>
              <a:t>всему новому, способность к усвоению новых знаний;</a:t>
            </a:r>
          </a:p>
          <a:p>
            <a:pPr lvl="0"/>
            <a:r>
              <a:rPr lang="ru-RU" dirty="0" smtClean="0"/>
              <a:t>Социальная интеграция </a:t>
            </a:r>
            <a:r>
              <a:rPr lang="ru-RU" dirty="0" smtClean="0"/>
              <a:t>(участие в общественной жизни, например, в спортивных мероприятиях,  членство  в  обществах,  клубах  и  т.д.);</a:t>
            </a:r>
          </a:p>
          <a:p>
            <a:pPr lvl="0"/>
            <a:r>
              <a:rPr lang="ru-RU" dirty="0" smtClean="0"/>
              <a:t>Доброжелательные, ровные отношения с товарищами по школе/</a:t>
            </a:r>
            <a:r>
              <a:rPr lang="ru-RU" dirty="0" smtClean="0"/>
              <a:t>техникум</a:t>
            </a:r>
            <a:r>
              <a:rPr lang="ru-RU" dirty="0" smtClean="0"/>
              <a:t>у/институту;</a:t>
            </a:r>
          </a:p>
          <a:p>
            <a:pPr lvl="0"/>
            <a:r>
              <a:rPr lang="ru-RU" dirty="0" smtClean="0"/>
              <a:t>Хорошие отношения с преподавателями и другими взрослыми;</a:t>
            </a:r>
          </a:p>
          <a:p>
            <a:pPr lvl="0"/>
            <a:r>
              <a:rPr lang="ru-RU" dirty="0" smtClean="0"/>
              <a:t>Наличие поддержки </a:t>
            </a:r>
            <a:r>
              <a:rPr lang="ru-RU" dirty="0" smtClean="0"/>
              <a:t>со стороны близких людей.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274</TotalTime>
  <Words>607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Методы профилактики суицидального поведения среди студентов</vt:lpstr>
      <vt:lpstr>Общие сведения </vt:lpstr>
      <vt:lpstr>Типы суицидального поведения: </vt:lpstr>
      <vt:lpstr>Особенности восприятия жизненной ситуации</vt:lpstr>
      <vt:lpstr>Мотивы суицидального поведения</vt:lpstr>
      <vt:lpstr>Мотивы суицидального поведения</vt:lpstr>
      <vt:lpstr>Признаки суицидального поведения  студентов</vt:lpstr>
      <vt:lpstr>Основные антисуицидальные факторы   </vt:lpstr>
      <vt:lpstr>Основные антисуицидальные факторы</vt:lpstr>
      <vt:lpstr>Первичная профилактика суицида</vt:lpstr>
      <vt:lpstr>Алгоритм беседы со студентами</vt:lpstr>
      <vt:lpstr>Куда обращаться за помощью? </vt:lpstr>
      <vt:lpstr>Телефоны доверия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профилактики суицидального поведения среди студентов</dc:title>
  <dc:creator>Бачинина Мария Алексеевна</dc:creator>
  <cp:lastModifiedBy>MBachinina</cp:lastModifiedBy>
  <cp:revision>32</cp:revision>
  <dcterms:created xsi:type="dcterms:W3CDTF">2016-11-11T09:26:35Z</dcterms:created>
  <dcterms:modified xsi:type="dcterms:W3CDTF">2016-11-15T05:47:25Z</dcterms:modified>
</cp:coreProperties>
</file>